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notesSlides/notesSlide43.xml" ContentType="application/vnd.openxmlformats-officedocument.presentationml.notesSlide+xml"/>
  <Override PartName="/ppt/slideLayouts/slideLayout16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10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5" r:id="rId1"/>
    <p:sldMasterId id="2147483666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2227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pPr lvl="0">
                <a:spcBef>
                  <a:spcPts val="0"/>
                </a:spcBef>
                <a:buNone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pPr lvl="0">
                <a:spcBef>
                  <a:spcPts val="0"/>
                </a:spcBef>
                <a:buNone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pPr lvl="0">
                <a:spcBef>
                  <a:spcPts val="0"/>
                </a:spcBef>
                <a:buNone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pPr lvl="0">
                <a:spcBef>
                  <a:spcPts val="0"/>
                </a:spcBef>
                <a:buNone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pPr lvl="0">
                <a:spcBef>
                  <a:spcPts val="0"/>
                </a:spcBef>
                <a:buNone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pPr lvl="0">
                <a:spcBef>
                  <a:spcPts val="0"/>
                </a:spcBef>
                <a:buNone/>
              </a:pPr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CN" sz="1300">
                <a:solidFill>
                  <a:schemeClr val="dk1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zh-CN" sz="1300">
              <a:solidFill>
                <a:schemeClr val="dk1"/>
              </a:solidFill>
            </a:endParaRPr>
          </a:p>
        </p:txBody>
      </p:sp>
      <p:pic>
        <p:nvPicPr>
          <p:cNvPr id="9" name="Shape 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9143999" cy="68659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ocs.google.com/document/d/1tFZHonLPTulQd9XVH2adWExRkpRyHYui1zaNPgXQvZ8/edi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w_x93c2Uw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&amp;v=ymae6R32l1Q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-6552300" y="4954628"/>
            <a:ext cx="6400799" cy="116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17" y="135725"/>
            <a:ext cx="46520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439525" y="574025"/>
            <a:ext cx="1318500" cy="59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CN" sz="60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他们在做什么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CN" sz="60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？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试一试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1077375" y="3448700"/>
            <a:ext cx="76034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如果要把下面的句子分成两个部分，你会怎么分？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我觉得天气很热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1553500" y="3448700"/>
            <a:ext cx="59777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3600"/>
              <a:t>我觉得/天气很热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试一试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1077375" y="3448700"/>
            <a:ext cx="76034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如果要把下面的句子分成三个部分，你会怎么分？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我觉得天气很热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553500" y="3448700"/>
            <a:ext cx="59777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3600"/>
              <a:t>我/觉得/天气很热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试一试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1077375" y="3448700"/>
            <a:ext cx="76034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如果要把下面的句子分成四个部分，你会怎么分？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我觉得天气很热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1553500" y="3448700"/>
            <a:ext cx="59777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 sz="3600"/>
              <a:t>我/觉得/天气/很热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试一试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1832750" y="3448700"/>
            <a:ext cx="68483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你会怎么分下面这些句子？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600"/>
              <a:t>（跟你的同学一起试试看）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685800" y="67329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我们爬长城的那天天气很热，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ctrTitle" idx="2"/>
          </p:nvPr>
        </p:nvSpPr>
        <p:spPr>
          <a:xfrm>
            <a:off x="238575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我们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ctrTitle" idx="3"/>
          </p:nvPr>
        </p:nvSpPr>
        <p:spPr>
          <a:xfrm>
            <a:off x="1521475" y="2821625"/>
            <a:ext cx="10817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CN" sz="3600" b="0">
                <a:highlight>
                  <a:srgbClr val="FFFFFF"/>
                </a:highlight>
              </a:rPr>
              <a:t>爬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ctrTitle" idx="4"/>
          </p:nvPr>
        </p:nvSpPr>
        <p:spPr>
          <a:xfrm>
            <a:off x="3081825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的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ctrTitle" idx="5"/>
          </p:nvPr>
        </p:nvSpPr>
        <p:spPr>
          <a:xfrm>
            <a:off x="5175475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天气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ctrTitle" idx="6"/>
          </p:nvPr>
        </p:nvSpPr>
        <p:spPr>
          <a:xfrm>
            <a:off x="4028750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那天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950" y="4575233"/>
            <a:ext cx="1355499" cy="13392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/>
          <p:nvPr/>
        </p:nvCxnSpPr>
        <p:spPr>
          <a:xfrm flipH="1">
            <a:off x="1321399" y="3509400"/>
            <a:ext cx="390900" cy="102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6" name="Shape 136"/>
          <p:cNvSpPr txBox="1">
            <a:spLocks noGrp="1"/>
          </p:cNvSpPr>
          <p:nvPr>
            <p:ph type="ctrTitle" idx="7"/>
          </p:nvPr>
        </p:nvSpPr>
        <p:spPr>
          <a:xfrm>
            <a:off x="7269125" y="2821625"/>
            <a:ext cx="10817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热，</a:t>
            </a:r>
          </a:p>
        </p:txBody>
      </p:sp>
      <p:cxnSp>
        <p:nvCxnSpPr>
          <p:cNvPr id="137" name="Shape 137"/>
          <p:cNvCxnSpPr/>
          <p:nvPr/>
        </p:nvCxnSpPr>
        <p:spPr>
          <a:xfrm flipH="1">
            <a:off x="2016924" y="3509400"/>
            <a:ext cx="390900" cy="102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8" name="Shape 138"/>
          <p:cNvCxnSpPr/>
          <p:nvPr/>
        </p:nvCxnSpPr>
        <p:spPr>
          <a:xfrm flipH="1">
            <a:off x="3515774" y="3553433"/>
            <a:ext cx="390900" cy="102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" name="Shape 139"/>
          <p:cNvCxnSpPr/>
          <p:nvPr/>
        </p:nvCxnSpPr>
        <p:spPr>
          <a:xfrm flipH="1">
            <a:off x="3637850" y="3509400"/>
            <a:ext cx="390900" cy="102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0" name="Shape 140"/>
          <p:cNvCxnSpPr/>
          <p:nvPr/>
        </p:nvCxnSpPr>
        <p:spPr>
          <a:xfrm flipH="1">
            <a:off x="4980024" y="3553425"/>
            <a:ext cx="390900" cy="102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1" name="Shape 141"/>
          <p:cNvCxnSpPr/>
          <p:nvPr/>
        </p:nvCxnSpPr>
        <p:spPr>
          <a:xfrm flipH="1">
            <a:off x="6354537" y="3553425"/>
            <a:ext cx="390900" cy="102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142"/>
          <p:cNvCxnSpPr/>
          <p:nvPr/>
        </p:nvCxnSpPr>
        <p:spPr>
          <a:xfrm flipH="1">
            <a:off x="7116537" y="3553425"/>
            <a:ext cx="390900" cy="1021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3" name="Shape 143"/>
          <p:cNvSpPr txBox="1">
            <a:spLocks noGrp="1"/>
          </p:cNvSpPr>
          <p:nvPr>
            <p:ph type="ctrTitle" idx="8"/>
          </p:nvPr>
        </p:nvSpPr>
        <p:spPr>
          <a:xfrm>
            <a:off x="6434075" y="2821625"/>
            <a:ext cx="10817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很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ctrTitle" idx="9"/>
          </p:nvPr>
        </p:nvSpPr>
        <p:spPr>
          <a:xfrm>
            <a:off x="2256975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CN" sz="3600" b="0">
                <a:highlight>
                  <a:srgbClr val="FFFFFF"/>
                </a:highlight>
              </a:rPr>
              <a:t>长城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685800" y="673300"/>
            <a:ext cx="83529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刚爬一会儿，我们就已经满头大汗了。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ctrTitle" idx="2"/>
          </p:nvPr>
        </p:nvSpPr>
        <p:spPr>
          <a:xfrm>
            <a:off x="127100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 dirty="0" smtClean="0">
                <a:highlight>
                  <a:srgbClr val="FFFFFF"/>
                </a:highlight>
              </a:rPr>
              <a:t>刚</a:t>
            </a:r>
            <a:endParaRPr lang="zh-CN" sz="3600" b="0" dirty="0">
              <a:highlight>
                <a:srgbClr val="FFFFFF"/>
              </a:highlight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ctrTitle" idx="3"/>
          </p:nvPr>
        </p:nvSpPr>
        <p:spPr>
          <a:xfrm>
            <a:off x="745700" y="2821625"/>
            <a:ext cx="103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 dirty="0">
                <a:highlight>
                  <a:srgbClr val="FFFFFF"/>
                </a:highlight>
              </a:rPr>
              <a:t>爬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ctrTitle" idx="4"/>
          </p:nvPr>
        </p:nvSpPr>
        <p:spPr>
          <a:xfrm>
            <a:off x="3276659" y="2850525"/>
            <a:ext cx="148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dirty="0"/>
              <a:t>我们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ctrTitle" idx="5"/>
          </p:nvPr>
        </p:nvSpPr>
        <p:spPr>
          <a:xfrm>
            <a:off x="4154900" y="2821625"/>
            <a:ext cx="902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就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ctrTitle" idx="6"/>
          </p:nvPr>
        </p:nvSpPr>
        <p:spPr>
          <a:xfrm>
            <a:off x="5709750" y="2821625"/>
            <a:ext cx="28565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满头大汗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ctrTitle" idx="7"/>
          </p:nvPr>
        </p:nvSpPr>
        <p:spPr>
          <a:xfrm>
            <a:off x="1465675" y="2821625"/>
            <a:ext cx="19757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dirty="0"/>
              <a:t>一会儿，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ctrTitle" idx="8"/>
          </p:nvPr>
        </p:nvSpPr>
        <p:spPr>
          <a:xfrm>
            <a:off x="4757758" y="2821625"/>
            <a:ext cx="11102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dirty="0"/>
              <a:t>已经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13472"/>
          <a:stretch/>
        </p:blipFill>
        <p:spPr>
          <a:xfrm>
            <a:off x="6608850" y="4892375"/>
            <a:ext cx="1921849" cy="17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ctrTitle" idx="9"/>
          </p:nvPr>
        </p:nvSpPr>
        <p:spPr>
          <a:xfrm>
            <a:off x="8007600" y="2782837"/>
            <a:ext cx="103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了。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685800" y="67329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接下来的困难就更多了。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ctrTitle" idx="2"/>
          </p:nvPr>
        </p:nvSpPr>
        <p:spPr>
          <a:xfrm>
            <a:off x="586475" y="2821625"/>
            <a:ext cx="24878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接下来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ctrTitle" idx="3"/>
          </p:nvPr>
        </p:nvSpPr>
        <p:spPr>
          <a:xfrm>
            <a:off x="2390862" y="2821625"/>
            <a:ext cx="148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的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ctrTitle" idx="4"/>
          </p:nvPr>
        </p:nvSpPr>
        <p:spPr>
          <a:xfrm>
            <a:off x="3464375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困难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ctrTitle" idx="5"/>
          </p:nvPr>
        </p:nvSpPr>
        <p:spPr>
          <a:xfrm>
            <a:off x="5303000" y="2821625"/>
            <a:ext cx="12459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更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ctrTitle" idx="6"/>
          </p:nvPr>
        </p:nvSpPr>
        <p:spPr>
          <a:xfrm>
            <a:off x="4479262" y="2821625"/>
            <a:ext cx="148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就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l="9607" t="4149" r="11253" b="14164"/>
          <a:stretch/>
        </p:blipFill>
        <p:spPr>
          <a:xfrm>
            <a:off x="3421762" y="4531050"/>
            <a:ext cx="1734925" cy="146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ctrTitle" idx="7"/>
          </p:nvPr>
        </p:nvSpPr>
        <p:spPr>
          <a:xfrm>
            <a:off x="6685550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了。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ctrTitle" idx="8"/>
          </p:nvPr>
        </p:nvSpPr>
        <p:spPr>
          <a:xfrm>
            <a:off x="6075950" y="2821625"/>
            <a:ext cx="11054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多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760050" y="279784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CN" sz="12000" b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  爬长城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/>
          </p:nvPr>
        </p:nvSpPr>
        <p:spPr>
          <a:xfrm>
            <a:off x="685800" y="67329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长城的台阶高低不平，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ctrTitle" idx="2"/>
          </p:nvPr>
        </p:nvSpPr>
        <p:spPr>
          <a:xfrm>
            <a:off x="936450" y="2821625"/>
            <a:ext cx="24878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长城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ctrTitle" idx="3"/>
          </p:nvPr>
        </p:nvSpPr>
        <p:spPr>
          <a:xfrm>
            <a:off x="2665187" y="2821625"/>
            <a:ext cx="148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的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ctrTitle" idx="4"/>
          </p:nvPr>
        </p:nvSpPr>
        <p:spPr>
          <a:xfrm>
            <a:off x="3871975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台阶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ctrTitle" idx="5"/>
          </p:nvPr>
        </p:nvSpPr>
        <p:spPr>
          <a:xfrm>
            <a:off x="5316150" y="2821625"/>
            <a:ext cx="28565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高低不平，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600" y="4654000"/>
            <a:ext cx="2227299" cy="14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685800" y="673300"/>
            <a:ext cx="7772400" cy="175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有的台阶四十厘米高，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3600" b="0">
                <a:highlight>
                  <a:srgbClr val="FFFFFF"/>
                </a:highlight>
              </a:rPr>
              <a:t>而有的台阶只有十厘米高，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ctrTitle" idx="2"/>
          </p:nvPr>
        </p:nvSpPr>
        <p:spPr>
          <a:xfrm>
            <a:off x="936450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有的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ctrTitle" idx="3"/>
          </p:nvPr>
        </p:nvSpPr>
        <p:spPr>
          <a:xfrm>
            <a:off x="2360387" y="2821625"/>
            <a:ext cx="148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台阶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ctrTitle" idx="4"/>
          </p:nvPr>
        </p:nvSpPr>
        <p:spPr>
          <a:xfrm>
            <a:off x="3851525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四十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ctrTitle" idx="5"/>
          </p:nvPr>
        </p:nvSpPr>
        <p:spPr>
          <a:xfrm>
            <a:off x="5864775" y="2821625"/>
            <a:ext cx="23078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高，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ctrTitle" idx="6"/>
          </p:nvPr>
        </p:nvSpPr>
        <p:spPr>
          <a:xfrm>
            <a:off x="5035000" y="28216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厘米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ctrTitle" idx="7"/>
          </p:nvPr>
        </p:nvSpPr>
        <p:spPr>
          <a:xfrm>
            <a:off x="936450" y="38884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有的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ctrTitle" idx="8"/>
          </p:nvPr>
        </p:nvSpPr>
        <p:spPr>
          <a:xfrm>
            <a:off x="2360387" y="3888425"/>
            <a:ext cx="1481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台阶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ctrTitle" idx="9"/>
          </p:nvPr>
        </p:nvSpPr>
        <p:spPr>
          <a:xfrm>
            <a:off x="4950898" y="3888425"/>
            <a:ext cx="10836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十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ctrTitle" idx="13"/>
          </p:nvPr>
        </p:nvSpPr>
        <p:spPr>
          <a:xfrm>
            <a:off x="6990425" y="3888425"/>
            <a:ext cx="11823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高，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ctrTitle" idx="14"/>
          </p:nvPr>
        </p:nvSpPr>
        <p:spPr>
          <a:xfrm>
            <a:off x="5644600" y="3888425"/>
            <a:ext cx="16496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厘米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ctrTitle" idx="15"/>
          </p:nvPr>
        </p:nvSpPr>
        <p:spPr>
          <a:xfrm>
            <a:off x="3765325" y="3869500"/>
            <a:ext cx="13671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只有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ctrTitle" idx="16"/>
          </p:nvPr>
        </p:nvSpPr>
        <p:spPr>
          <a:xfrm>
            <a:off x="159498" y="3888425"/>
            <a:ext cx="10836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而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700" y="5434925"/>
            <a:ext cx="2703741" cy="14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圈一圈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269100" y="0"/>
            <a:ext cx="8621400" cy="23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6000" dirty="0">
                <a:solidFill>
                  <a:srgbClr val="CC0000"/>
                </a:solidFill>
              </a:rPr>
              <a:t>文章里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6000" dirty="0">
                <a:solidFill>
                  <a:srgbClr val="CC0000"/>
                </a:solidFill>
              </a:rPr>
              <a:t>有哪些人？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6000" dirty="0">
                <a:solidFill>
                  <a:srgbClr val="CC0000"/>
                </a:solidFill>
              </a:rPr>
              <a:t>在哪里？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r>
              <a:rPr lang="zh-CN" sz="6000" dirty="0">
                <a:solidFill>
                  <a:srgbClr val="CC0000"/>
                </a:solidFill>
                <a:highlight>
                  <a:srgbClr val="FFFFFF"/>
                </a:highlight>
              </a:rPr>
              <a:t>有哪些心情/感觉？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endParaRPr sz="6000" dirty="0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None/>
            </a:pPr>
            <a:endParaRPr sz="6000" dirty="0">
              <a:solidFill>
                <a:srgbClr val="CC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222725" y="643725"/>
            <a:ext cx="8779199" cy="592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highlight>
                  <a:srgbClr val="FFFFFF"/>
                </a:highlight>
              </a:rPr>
              <a:t>       我们爬长城的那天天气很热，刚爬一会儿，我们就已经满头大汗了。</a:t>
            </a: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接下来的困难就更多了，长城的台阶高低不平，有的台阶四十厘米高，而有的台阶只有十厘米高，我们在爬的时候，真是高一脚低一脚，很不舒服。当我爬到上面再回头一看，感觉很害怕，就再也不敢看了。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D9D9D9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最后，在哥哥和妈妈的帮助下，我终于爬到了长城的最高处。妈妈直夸我，哥哥也为我高兴，游客们也夸我：“这小子，真了不起。”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222725" y="643725"/>
            <a:ext cx="8779199" cy="592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highlight>
                  <a:srgbClr val="FFFFFF"/>
                </a:highlight>
              </a:rPr>
              <a:t>       </a:t>
            </a:r>
            <a:r>
              <a:rPr lang="zh-CN" sz="2400">
                <a:solidFill>
                  <a:srgbClr val="00FF00"/>
                </a:solidFill>
                <a:highlight>
                  <a:srgbClr val="FFFFFF"/>
                </a:highlight>
              </a:rPr>
              <a:t>我们</a:t>
            </a:r>
            <a:r>
              <a:rPr lang="zh-CN" sz="2400">
                <a:highlight>
                  <a:srgbClr val="FFFFFF"/>
                </a:highlight>
              </a:rPr>
              <a:t>爬长城的那天天气很</a:t>
            </a:r>
            <a:r>
              <a:rPr lang="zh-CN" sz="2400">
                <a:solidFill>
                  <a:srgbClr val="0000FF"/>
                </a:solidFill>
                <a:highlight>
                  <a:srgbClr val="FFFFFF"/>
                </a:highlight>
              </a:rPr>
              <a:t>热</a:t>
            </a:r>
            <a:r>
              <a:rPr lang="zh-CN" sz="2400">
                <a:highlight>
                  <a:srgbClr val="FFFFFF"/>
                </a:highlight>
              </a:rPr>
              <a:t>，</a:t>
            </a:r>
            <a:r>
              <a:rPr lang="zh-CN" sz="2400">
                <a:solidFill>
                  <a:srgbClr val="980000"/>
                </a:solidFill>
                <a:highlight>
                  <a:srgbClr val="FFFFFF"/>
                </a:highlight>
              </a:rPr>
              <a:t>刚</a:t>
            </a:r>
            <a:r>
              <a:rPr lang="zh-CN" sz="2400">
                <a:highlight>
                  <a:srgbClr val="FFFFFF"/>
                </a:highlight>
              </a:rPr>
              <a:t>爬一会儿，</a:t>
            </a:r>
            <a:r>
              <a:rPr lang="zh-CN" sz="2400">
                <a:solidFill>
                  <a:srgbClr val="00FF00"/>
                </a:solidFill>
                <a:highlight>
                  <a:srgbClr val="FFFFFF"/>
                </a:highlight>
              </a:rPr>
              <a:t>我们</a:t>
            </a:r>
            <a:r>
              <a:rPr lang="zh-CN" sz="2400">
                <a:highlight>
                  <a:srgbClr val="FFFFFF"/>
                </a:highlight>
              </a:rPr>
              <a:t>就已经</a:t>
            </a:r>
            <a:r>
              <a:rPr lang="zh-CN" sz="2400">
                <a:solidFill>
                  <a:srgbClr val="0000FF"/>
                </a:solidFill>
                <a:highlight>
                  <a:srgbClr val="FFFFFF"/>
                </a:highlight>
              </a:rPr>
              <a:t>满头大汗</a:t>
            </a:r>
            <a:r>
              <a:rPr lang="zh-CN" sz="2400">
                <a:highlight>
                  <a:srgbClr val="FFFFFF"/>
                </a:highlight>
              </a:rPr>
              <a:t>了。</a:t>
            </a: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接下来的困难就更多了，长城的台阶高低不平，有的台阶四十厘米高，而有的台阶只有十厘米高，我们在爬的时候，真是高一脚低一脚，很不舒服。当我爬到上面再回头一看，感觉很害怕，就再也不敢看了。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D9D9D9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最后，在哥哥和妈妈的帮助下，我终于爬到了长城的最高处。妈妈直夸我，哥哥也为我高兴，游客们也夸我：“这小子，真了不起。”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22725" y="643725"/>
            <a:ext cx="8779199" cy="592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我们爬长城的那天天气很热，刚爬一会儿，我们就已经满头大汗了。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接下来的困难就更多了，长城的台阶高低不平，有的台阶四十厘米高，而有的台阶只有十厘米高，我们在爬的时候，真是高一脚低一脚，很不舒服。当我爬到上面再回头一看，感觉很害怕，就再也不敢看了。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D9D9D9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最后，在哥哥和妈妈的帮助下，我终于爬到了长城的最高处。妈妈直夸我，哥哥也为我高兴，游客们也夸我：“这小子，真了不起。”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222725" y="643725"/>
            <a:ext cx="8779199" cy="592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我们爬长城的那天天气很热，刚爬一会儿，我们就已经满头大汗了。</a:t>
            </a:r>
            <a:r>
              <a:rPr lang="zh-CN" sz="2400">
                <a:solidFill>
                  <a:srgbClr val="980000"/>
                </a:solidFill>
                <a:highlight>
                  <a:srgbClr val="FFFFFF"/>
                </a:highlight>
              </a:rPr>
              <a:t>接下来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的</a:t>
            </a:r>
            <a:r>
              <a:rPr lang="zh-CN" sz="2400">
                <a:solidFill>
                  <a:srgbClr val="0000FF"/>
                </a:solidFill>
                <a:highlight>
                  <a:srgbClr val="FFFFFF"/>
                </a:highlight>
              </a:rPr>
              <a:t>困难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就更多了，长城的台阶高低不平，有的台阶四十厘米高，而有的台阶只有十厘米高，</a:t>
            </a:r>
            <a:r>
              <a:rPr lang="zh-CN" sz="2400">
                <a:solidFill>
                  <a:srgbClr val="00FF00"/>
                </a:solidFill>
                <a:highlight>
                  <a:srgbClr val="FFFFFF"/>
                </a:highlight>
              </a:rPr>
              <a:t>我们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在爬的时候，真是高一脚低一脚，很</a:t>
            </a:r>
            <a:r>
              <a:rPr lang="zh-CN" sz="2400">
                <a:solidFill>
                  <a:srgbClr val="0000FF"/>
                </a:solidFill>
                <a:highlight>
                  <a:srgbClr val="FFFFFF"/>
                </a:highlight>
              </a:rPr>
              <a:t>不舒服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。当</a:t>
            </a:r>
            <a:r>
              <a:rPr lang="zh-CN" sz="2400">
                <a:solidFill>
                  <a:srgbClr val="00FF00"/>
                </a:solidFill>
                <a:highlight>
                  <a:srgbClr val="FFFFFF"/>
                </a:highlight>
              </a:rPr>
              <a:t>我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爬到上面再回头一看，感觉很</a:t>
            </a:r>
            <a:r>
              <a:rPr lang="zh-CN" sz="2400">
                <a:solidFill>
                  <a:srgbClr val="0000FF"/>
                </a:solidFill>
                <a:highlight>
                  <a:srgbClr val="FFFFFF"/>
                </a:highlight>
              </a:rPr>
              <a:t>害怕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，就再也</a:t>
            </a:r>
            <a:r>
              <a:rPr lang="zh-CN" sz="2400">
                <a:solidFill>
                  <a:srgbClr val="0000FF"/>
                </a:solidFill>
                <a:highlight>
                  <a:srgbClr val="FFFFFF"/>
                </a:highlight>
              </a:rPr>
              <a:t>不敢看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了。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D9D9D9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最后，在哥哥和妈妈的帮助下，我终于爬到了长城的最高处。妈妈直夸我，哥哥也为我高兴，游客们也夸我：“这小子，真了不起。”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222725" y="643725"/>
            <a:ext cx="8779199" cy="592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我们爬长城的那天天气很热，刚爬一会儿，我们就已经满头大汗了。接下来的困难就更多了，长城的台阶高低不平，有的台阶四十厘米高，而有的台阶只有十厘米高，我们在爬的时候，真是高一脚低一脚，很不舒服。当我爬到上面再回头一看，感觉很害怕，就再也不敢看了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D9D9D9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最后，在哥哥和妈妈的帮助下，我终于爬到了长城的最高处。妈妈直夸我，哥哥也为我高兴，游客们也夸我：“这小子，真了不起。”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22725" y="643725"/>
            <a:ext cx="8779199" cy="592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我们爬长城的那天天气很热，刚爬一会儿，我们就已经满头大汗了。接下来的困难就更多了，长城的台阶高低不平，有的台阶四十厘米高，而有的台阶只有十厘米高，我们在爬的时候，真是高一脚低一脚，很不舒服。当我爬到上面再回头一看，感觉很害怕，就再也不敢看了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D9D9D9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CN" sz="2400">
                <a:solidFill>
                  <a:srgbClr val="D9D9D9"/>
                </a:solidFill>
                <a:highlight>
                  <a:srgbClr val="FFFFFF"/>
                </a:highlight>
              </a:rPr>
              <a:t>       </a:t>
            </a:r>
            <a:r>
              <a:rPr lang="zh-CN" sz="2400">
                <a:solidFill>
                  <a:srgbClr val="980000"/>
                </a:solidFill>
                <a:highlight>
                  <a:srgbClr val="FFFFFF"/>
                </a:highlight>
              </a:rPr>
              <a:t>最后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，在</a:t>
            </a:r>
            <a:r>
              <a:rPr lang="zh-CN" sz="2400">
                <a:solidFill>
                  <a:srgbClr val="00FF00"/>
                </a:solidFill>
                <a:highlight>
                  <a:srgbClr val="FFFFFF"/>
                </a:highlight>
              </a:rPr>
              <a:t>哥哥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和</a:t>
            </a:r>
            <a:r>
              <a:rPr lang="zh-CN" sz="2400">
                <a:solidFill>
                  <a:srgbClr val="00FF00"/>
                </a:solidFill>
                <a:highlight>
                  <a:srgbClr val="FFFFFF"/>
                </a:highlight>
              </a:rPr>
              <a:t>妈妈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的帮助下，</a:t>
            </a:r>
            <a:r>
              <a:rPr lang="zh-CN" sz="2400">
                <a:solidFill>
                  <a:srgbClr val="00FF00"/>
                </a:solidFill>
                <a:highlight>
                  <a:srgbClr val="FFFFFF"/>
                </a:highlight>
              </a:rPr>
              <a:t>我</a:t>
            </a:r>
            <a:r>
              <a:rPr lang="zh-CN" sz="2400">
                <a:solidFill>
                  <a:srgbClr val="980000"/>
                </a:solidFill>
                <a:highlight>
                  <a:srgbClr val="FFFFFF"/>
                </a:highlight>
              </a:rPr>
              <a:t>终于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爬到了长城的最高处。</a:t>
            </a:r>
            <a:r>
              <a:rPr lang="zh-CN" sz="2400" u="sng">
                <a:solidFill>
                  <a:srgbClr val="000000"/>
                </a:solidFill>
                <a:highlight>
                  <a:srgbClr val="FFFFFF"/>
                </a:highlight>
              </a:rPr>
              <a:t>妈妈直夸我，哥哥也为我高兴，</a:t>
            </a:r>
            <a:r>
              <a:rPr lang="zh-CN" sz="2400" u="sng">
                <a:solidFill>
                  <a:srgbClr val="00FF00"/>
                </a:solidFill>
                <a:highlight>
                  <a:srgbClr val="FFFFFF"/>
                </a:highlight>
              </a:rPr>
              <a:t>游客们</a:t>
            </a:r>
            <a:r>
              <a:rPr lang="zh-CN" sz="2400" u="sng">
                <a:solidFill>
                  <a:srgbClr val="000000"/>
                </a:solidFill>
                <a:highlight>
                  <a:srgbClr val="FFFFFF"/>
                </a:highlight>
              </a:rPr>
              <a:t>也夸我：“这小子，真了不起。</a:t>
            </a:r>
            <a:r>
              <a:rPr lang="zh-CN" sz="2400">
                <a:solidFill>
                  <a:srgbClr val="000000"/>
                </a:solidFill>
                <a:highlight>
                  <a:srgbClr val="FFFFFF"/>
                </a:highlight>
              </a:rPr>
              <a:t>”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47625" y="1259200"/>
            <a:ext cx="7077899" cy="3692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CN">
                <a:latin typeface="KaiTi"/>
                <a:ea typeface="KaiTi"/>
                <a:cs typeface="KaiTi"/>
                <a:sym typeface="KaiTi"/>
              </a:rPr>
              <a:t>先读一读问题</a:t>
            </a:r>
          </a:p>
          <a:p>
            <a:pPr lvl="0" algn="l" rtl="0">
              <a:spcBef>
                <a:spcPts val="0"/>
              </a:spcBef>
              <a:buNone/>
            </a:pPr>
            <a:endParaRPr>
              <a:latin typeface="KaiTi"/>
              <a:ea typeface="KaiTi"/>
              <a:cs typeface="KaiTi"/>
              <a:sym typeface="KaiT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zh-CN">
                <a:latin typeface="KaiTi"/>
                <a:ea typeface="KaiTi"/>
                <a:cs typeface="KaiTi"/>
                <a:sym typeface="KaiTi"/>
              </a:rPr>
              <a:t>然后看两段影片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latin typeface="KaiTi"/>
              <a:ea typeface="KaiTi"/>
              <a:cs typeface="KaiTi"/>
              <a:sym typeface="KaiT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zh-CN">
                <a:latin typeface="KaiTi"/>
                <a:ea typeface="KaiTi"/>
                <a:cs typeface="KaiTi"/>
                <a:sym typeface="KaiTi"/>
              </a:rPr>
              <a:t>最后回答问题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CN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zh-CN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zh-CN" sz="3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Shape 320"/>
          <p:cNvGrpSpPr/>
          <p:nvPr/>
        </p:nvGrpSpPr>
        <p:grpSpPr>
          <a:xfrm>
            <a:off x="920696" y="990597"/>
            <a:ext cx="5105351" cy="3816898"/>
            <a:chOff x="920696" y="228597"/>
            <a:chExt cx="5105351" cy="3816898"/>
          </a:xfrm>
        </p:grpSpPr>
        <p:sp>
          <p:nvSpPr>
            <p:cNvPr id="321" name="Shape 321"/>
            <p:cNvSpPr/>
            <p:nvPr/>
          </p:nvSpPr>
          <p:spPr>
            <a:xfrm>
              <a:off x="2749503" y="1878783"/>
              <a:ext cx="1530899" cy="153089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2749503" y="1878783"/>
              <a:ext cx="1530899" cy="1530899"/>
            </a:xfrm>
            <a:prstGeom prst="rect">
              <a:avLst/>
            </a:prstGeom>
            <a:noFill/>
            <a:ln>
              <a:noFill/>
            </a:ln>
          </p:spPr>
          <p:txBody>
            <a:bodyPr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90"/>
                </a:spcAft>
                <a:buSzPct val="25000"/>
                <a:buNone/>
              </a:pPr>
              <a:r>
                <a:rPr lang="zh-CN" sz="3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爬长城</a:t>
              </a:r>
            </a:p>
          </p:txBody>
        </p:sp>
        <p:sp>
          <p:nvSpPr>
            <p:cNvPr id="323" name="Shape 323"/>
            <p:cNvSpPr/>
            <p:nvPr/>
          </p:nvSpPr>
          <p:spPr>
            <a:xfrm rot="-6331907">
              <a:off x="3195744" y="1802562"/>
              <a:ext cx="181173" cy="33451"/>
            </a:xfrm>
            <a:custGeom>
              <a:avLst/>
              <a:gdLst/>
              <a:ahLst/>
              <a:cxnLst/>
              <a:rect l="0" t="0" r="0" b="0"/>
              <a:pathLst>
                <a:path w="181358" h="33486" extrusionOk="0">
                  <a:moveTo>
                    <a:pt x="0" y="16743"/>
                  </a:moveTo>
                  <a:lnTo>
                    <a:pt x="181358" y="16743"/>
                  </a:lnTo>
                </a:path>
              </a:pathLst>
            </a:custGeom>
            <a:noFill/>
            <a:ln w="25400" cap="flat" cmpd="sng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 txBox="1"/>
            <p:nvPr/>
          </p:nvSpPr>
          <p:spPr>
            <a:xfrm rot="8903550">
              <a:off x="3281736" y="1814662"/>
              <a:ext cx="9158" cy="915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2292292" y="228597"/>
              <a:ext cx="1530899" cy="153089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 txBox="1"/>
            <p:nvPr/>
          </p:nvSpPr>
          <p:spPr>
            <a:xfrm>
              <a:off x="2292292" y="228597"/>
              <a:ext cx="1530899" cy="1530899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SzPct val="25000"/>
                <a:buNone/>
              </a:pPr>
              <a:r>
                <a:rPr lang="zh-CN" sz="4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人</a:t>
              </a:r>
            </a:p>
          </p:txBody>
        </p:sp>
        <p:sp>
          <p:nvSpPr>
            <p:cNvPr id="327" name="Shape 327"/>
            <p:cNvSpPr/>
            <p:nvPr/>
          </p:nvSpPr>
          <p:spPr>
            <a:xfrm rot="1463078">
              <a:off x="4196270" y="3016897"/>
              <a:ext cx="352699" cy="33456"/>
            </a:xfrm>
            <a:custGeom>
              <a:avLst/>
              <a:gdLst/>
              <a:ahLst/>
              <a:cxnLst/>
              <a:rect l="0" t="0" r="0" b="0"/>
              <a:pathLst>
                <a:path w="353007" h="33486" extrusionOk="0">
                  <a:moveTo>
                    <a:pt x="0" y="16743"/>
                  </a:moveTo>
                  <a:lnTo>
                    <a:pt x="353007" y="16743"/>
                  </a:lnTo>
                </a:path>
              </a:pathLst>
            </a:custGeom>
            <a:noFill/>
            <a:ln w="25400" cap="flat" cmpd="sng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 txBox="1"/>
            <p:nvPr/>
          </p:nvSpPr>
          <p:spPr>
            <a:xfrm rot="2906843">
              <a:off x="4363959" y="3024991"/>
              <a:ext cx="17638" cy="1763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4374848" y="2895599"/>
              <a:ext cx="1651200" cy="102839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4374848" y="2895599"/>
              <a:ext cx="1651200" cy="1028399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SzPct val="25000"/>
                <a:buNone/>
              </a:pPr>
              <a:r>
                <a:rPr lang="zh-CN" sz="4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心情</a:t>
              </a:r>
            </a:p>
          </p:txBody>
        </p:sp>
        <p:sp>
          <p:nvSpPr>
            <p:cNvPr id="331" name="Shape 331"/>
            <p:cNvSpPr/>
            <p:nvPr/>
          </p:nvSpPr>
          <p:spPr>
            <a:xfrm rot="9653141">
              <a:off x="2397898" y="2945254"/>
              <a:ext cx="405241" cy="33490"/>
            </a:xfrm>
            <a:custGeom>
              <a:avLst/>
              <a:gdLst/>
              <a:ahLst/>
              <a:cxnLst/>
              <a:rect l="0" t="0" r="0" b="0"/>
              <a:pathLst>
                <a:path w="405185" h="33486" extrusionOk="0">
                  <a:moveTo>
                    <a:pt x="0" y="16743"/>
                  </a:moveTo>
                  <a:lnTo>
                    <a:pt x="405185" y="16743"/>
                  </a:lnTo>
                </a:path>
              </a:pathLst>
            </a:custGeom>
            <a:noFill/>
            <a:ln w="25400" cap="flat" cmpd="sng">
              <a:solidFill>
                <a:srgbClr val="3C63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 txBox="1"/>
            <p:nvPr/>
          </p:nvSpPr>
          <p:spPr>
            <a:xfrm rot="-2303710">
              <a:off x="2590475" y="2952032"/>
              <a:ext cx="20287" cy="20287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75"/>
                </a:spcAft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920696" y="2514596"/>
              <a:ext cx="1530899" cy="153089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 txBox="1"/>
            <p:nvPr/>
          </p:nvSpPr>
          <p:spPr>
            <a:xfrm>
              <a:off x="920696" y="2514596"/>
              <a:ext cx="1530899" cy="1530899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SzPct val="25000"/>
                <a:buNone/>
              </a:pPr>
              <a:r>
                <a:rPr lang="zh-CN" sz="4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地方</a:t>
              </a:r>
            </a:p>
          </p:txBody>
        </p:sp>
      </p:grpSp>
      <p:cxnSp>
        <p:nvCxnSpPr>
          <p:cNvPr id="335" name="Shape 335"/>
          <p:cNvCxnSpPr/>
          <p:nvPr/>
        </p:nvCxnSpPr>
        <p:spPr>
          <a:xfrm>
            <a:off x="3581400" y="1676400"/>
            <a:ext cx="685799" cy="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Shape 336"/>
          <p:cNvSpPr/>
          <p:nvPr/>
        </p:nvSpPr>
        <p:spPr>
          <a:xfrm>
            <a:off x="4343400" y="1295400"/>
            <a:ext cx="838199" cy="80009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我</a:t>
            </a:r>
          </a:p>
        </p:txBody>
      </p:sp>
      <p:cxnSp>
        <p:nvCxnSpPr>
          <p:cNvPr id="337" name="Shape 337"/>
          <p:cNvCxnSpPr/>
          <p:nvPr/>
        </p:nvCxnSpPr>
        <p:spPr>
          <a:xfrm>
            <a:off x="5181600" y="1600200"/>
            <a:ext cx="457200" cy="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Shape 338"/>
          <p:cNvSpPr/>
          <p:nvPr/>
        </p:nvSpPr>
        <p:spPr>
          <a:xfrm>
            <a:off x="5715000" y="1219200"/>
            <a:ext cx="762000" cy="762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家人</a:t>
            </a:r>
          </a:p>
        </p:txBody>
      </p:sp>
      <p:cxnSp>
        <p:nvCxnSpPr>
          <p:cNvPr id="339" name="Shape 339"/>
          <p:cNvCxnSpPr/>
          <p:nvPr/>
        </p:nvCxnSpPr>
        <p:spPr>
          <a:xfrm>
            <a:off x="5867400" y="4114800"/>
            <a:ext cx="304799" cy="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Shape 340"/>
          <p:cNvSpPr/>
          <p:nvPr/>
        </p:nvSpPr>
        <p:spPr>
          <a:xfrm>
            <a:off x="6172200" y="3733800"/>
            <a:ext cx="1156800" cy="80009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满头大汗</a:t>
            </a:r>
          </a:p>
        </p:txBody>
      </p:sp>
      <p:sp>
        <p:nvSpPr>
          <p:cNvPr id="341" name="Shape 341"/>
          <p:cNvSpPr/>
          <p:nvPr/>
        </p:nvSpPr>
        <p:spPr>
          <a:xfrm>
            <a:off x="7772400" y="5105400"/>
            <a:ext cx="838199" cy="80009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不舒服</a:t>
            </a:r>
          </a:p>
        </p:txBody>
      </p:sp>
      <p:sp>
        <p:nvSpPr>
          <p:cNvPr id="342" name="Shape 342"/>
          <p:cNvSpPr/>
          <p:nvPr/>
        </p:nvSpPr>
        <p:spPr>
          <a:xfrm>
            <a:off x="7543800" y="3657600"/>
            <a:ext cx="838199" cy="80009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困难</a:t>
            </a:r>
          </a:p>
        </p:txBody>
      </p:sp>
      <p:cxnSp>
        <p:nvCxnSpPr>
          <p:cNvPr id="343" name="Shape 343"/>
          <p:cNvCxnSpPr/>
          <p:nvPr/>
        </p:nvCxnSpPr>
        <p:spPr>
          <a:xfrm>
            <a:off x="7315200" y="4038600"/>
            <a:ext cx="329100" cy="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Shape 344"/>
          <p:cNvCxnSpPr/>
          <p:nvPr/>
        </p:nvCxnSpPr>
        <p:spPr>
          <a:xfrm>
            <a:off x="8085338" y="4343400"/>
            <a:ext cx="144299" cy="76200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Shape 345"/>
          <p:cNvCxnSpPr>
            <a:stCxn id="341" idx="2"/>
          </p:cNvCxnSpPr>
          <p:nvPr/>
        </p:nvCxnSpPr>
        <p:spPr>
          <a:xfrm flipH="1">
            <a:off x="7315200" y="5505450"/>
            <a:ext cx="457200" cy="51450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Shape 346"/>
          <p:cNvSpPr/>
          <p:nvPr/>
        </p:nvSpPr>
        <p:spPr>
          <a:xfrm>
            <a:off x="6553200" y="59436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害怕</a:t>
            </a:r>
          </a:p>
        </p:txBody>
      </p:sp>
      <p:cxnSp>
        <p:nvCxnSpPr>
          <p:cNvPr id="347" name="Shape 347"/>
          <p:cNvCxnSpPr>
            <a:stCxn id="346" idx="2"/>
          </p:cNvCxnSpPr>
          <p:nvPr/>
        </p:nvCxnSpPr>
        <p:spPr>
          <a:xfrm rot="10800000">
            <a:off x="6136800" y="6346500"/>
            <a:ext cx="416400" cy="5430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Shape 348"/>
          <p:cNvSpPr/>
          <p:nvPr/>
        </p:nvSpPr>
        <p:spPr>
          <a:xfrm>
            <a:off x="5257800" y="57912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高兴</a:t>
            </a:r>
          </a:p>
        </p:txBody>
      </p:sp>
      <p:cxnSp>
        <p:nvCxnSpPr>
          <p:cNvPr id="349" name="Shape 349"/>
          <p:cNvCxnSpPr/>
          <p:nvPr/>
        </p:nvCxnSpPr>
        <p:spPr>
          <a:xfrm flipH="1">
            <a:off x="914400" y="4495800"/>
            <a:ext cx="152399" cy="381000"/>
          </a:xfrm>
          <a:prstGeom prst="straightConnector1">
            <a:avLst/>
          </a:prstGeom>
          <a:noFill/>
          <a:ln w="9525" cap="flat" cmpd="sng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Shape 350"/>
          <p:cNvSpPr/>
          <p:nvPr/>
        </p:nvSpPr>
        <p:spPr>
          <a:xfrm>
            <a:off x="381000" y="48006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长城</a:t>
            </a:r>
          </a:p>
        </p:txBody>
      </p:sp>
      <p:sp>
        <p:nvSpPr>
          <p:cNvPr id="351" name="Shape 351"/>
          <p:cNvSpPr/>
          <p:nvPr/>
        </p:nvSpPr>
        <p:spPr>
          <a:xfrm>
            <a:off x="6934200" y="381000"/>
            <a:ext cx="1056899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C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游客</a:t>
            </a:r>
          </a:p>
        </p:txBody>
      </p:sp>
      <p:cxnSp>
        <p:nvCxnSpPr>
          <p:cNvPr id="352" name="Shape 352"/>
          <p:cNvCxnSpPr>
            <a:stCxn id="338" idx="6"/>
            <a:endCxn id="351" idx="3"/>
          </p:cNvCxnSpPr>
          <p:nvPr/>
        </p:nvCxnSpPr>
        <p:spPr>
          <a:xfrm rot="10800000" flipH="1">
            <a:off x="6477000" y="1161600"/>
            <a:ext cx="612000" cy="43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zh-CN" sz="1800" u="sng">
                <a:solidFill>
                  <a:schemeClr val="hlink"/>
                </a:solidFill>
                <a:hlinkClick r:id="rId3"/>
              </a:rPr>
              <a:t>（工作单1&amp;2）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853775" y="1354900"/>
            <a:ext cx="7136399" cy="23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960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字词介绍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250550" y="369525"/>
            <a:ext cx="9094799" cy="569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9600" b="1">
              <a:solidFill>
                <a:srgbClr val="0000FF"/>
              </a:solidFill>
              <a:latin typeface="KaiTi"/>
              <a:ea typeface="KaiTi"/>
              <a:cs typeface="KaiTi"/>
              <a:sym typeface="KaiTi"/>
            </a:endParaRPr>
          </a:p>
          <a:p>
            <a:pPr lvl="0" rtl="0">
              <a:spcBef>
                <a:spcPts val="0"/>
              </a:spcBef>
              <a:buNone/>
            </a:pPr>
            <a:endParaRPr sz="9600" b="1">
              <a:solidFill>
                <a:srgbClr val="0000FF"/>
              </a:solidFill>
              <a:latin typeface="KaiTi"/>
              <a:ea typeface="KaiTi"/>
              <a:cs typeface="KaiTi"/>
              <a:sym typeface="KaiT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刚 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zh-CN" sz="48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   刚爬一会儿，就满头大汗。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zh-CN" sz="48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   刚写完功课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zh-CN" sz="48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   刚看了影片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4800" b="1">
              <a:solidFill>
                <a:srgbClr val="0000FF"/>
              </a:solidFill>
              <a:latin typeface="KaiTi"/>
              <a:ea typeface="KaiTi"/>
              <a:cs typeface="KaiTi"/>
              <a:sym typeface="KaiTi"/>
            </a:endParaRPr>
          </a:p>
          <a:p>
            <a:pPr lvl="0" rtl="0">
              <a:spcBef>
                <a:spcPts val="0"/>
              </a:spcBef>
              <a:buNone/>
            </a:pPr>
            <a:endParaRPr sz="4800" b="1">
              <a:solidFill>
                <a:srgbClr val="0000FF"/>
              </a:solidFill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250550" y="369525"/>
            <a:ext cx="57939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满头大汗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624" y="2043900"/>
            <a:ext cx="3296025" cy="342072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296175" y="2700700"/>
            <a:ext cx="3115200" cy="140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142200" y="4560300"/>
            <a:ext cx="5318099" cy="10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0000FF"/>
                </a:solidFill>
              </a:rPr>
              <a:t>天气很热，刚走一会路，</a:t>
            </a:r>
            <a:br>
              <a:rPr lang="zh-CN" sz="3000" b="1">
                <a:solidFill>
                  <a:srgbClr val="0000FF"/>
                </a:solidFill>
              </a:rPr>
            </a:br>
            <a:r>
              <a:rPr lang="zh-CN" sz="3000" b="1">
                <a:solidFill>
                  <a:srgbClr val="0000FF"/>
                </a:solidFill>
              </a:rPr>
              <a:t>         就满头大汗。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4" y="2144150"/>
            <a:ext cx="2854499" cy="2137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597924" y="240175"/>
            <a:ext cx="35799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sz="9600" b="1" i="0" u="none" strike="noStrike" cap="none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台阶</a:t>
            </a:r>
          </a:p>
        </p:txBody>
      </p:sp>
      <p:pic>
        <p:nvPicPr>
          <p:cNvPr id="385" name="Shape 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050" y="240167"/>
            <a:ext cx="3322125" cy="261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325" y="3160175"/>
            <a:ext cx="2440650" cy="37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6475" y="4903324"/>
            <a:ext cx="2517600" cy="16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250550" y="369525"/>
            <a:ext cx="57939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高低不平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087" y="2992872"/>
            <a:ext cx="3080474" cy="20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650" y="426875"/>
            <a:ext cx="3389100" cy="23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650" y="1973260"/>
            <a:ext cx="2364074" cy="29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>
            <a:off x="864725" y="5543400"/>
            <a:ext cx="7177800" cy="10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1155CC"/>
                </a:solidFill>
              </a:rPr>
              <a:t>路面高低不平，走起来很不舒服。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250550" y="369525"/>
            <a:ext cx="77676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厘米，</a:t>
            </a:r>
            <a:r>
              <a:rPr lang="zh-CN" sz="7200" b="1">
                <a:solidFill>
                  <a:srgbClr val="45818E"/>
                </a:solidFill>
                <a:latin typeface="KaiTi"/>
                <a:ea typeface="KaiTi"/>
                <a:cs typeface="KaiTi"/>
                <a:sym typeface="KaiTi"/>
              </a:rPr>
              <a:t>十厘米</a:t>
            </a:r>
            <a:r>
              <a:rPr lang="zh-CN" sz="9600" b="1">
                <a:solidFill>
                  <a:srgbClr val="45818E"/>
                </a:solidFill>
                <a:latin typeface="KaiTi"/>
                <a:ea typeface="KaiTi"/>
                <a:cs typeface="KaiTi"/>
                <a:sym typeface="KaiTi"/>
              </a:rPr>
              <a:t> </a:t>
            </a:r>
          </a:p>
        </p:txBody>
      </p:sp>
      <p:pic>
        <p:nvPicPr>
          <p:cNvPr id="402" name="Shape 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99" y="4262100"/>
            <a:ext cx="7921250" cy="26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01475"/>
            <a:ext cx="9144000" cy="156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250550" y="369525"/>
            <a:ext cx="79995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高一脚低一脚</a:t>
            </a:r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149" y="3762425"/>
            <a:ext cx="3461475" cy="25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696" y="2313021"/>
            <a:ext cx="2639799" cy="40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0" y="0"/>
            <a:ext cx="2904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舒服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75" y="2703025"/>
            <a:ext cx="4649349" cy="40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362" y="2972100"/>
            <a:ext cx="4333875" cy="35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4937000" y="269125"/>
            <a:ext cx="4005300" cy="225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不舒服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19350" y="2841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在影片中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271600" y="945150"/>
            <a:ext cx="8229600" cy="570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1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zh-CN">
                <a:highlight>
                  <a:srgbClr val="FFFFFF"/>
                </a:highlight>
              </a:rPr>
              <a:t>你看到了什么？</a:t>
            </a:r>
          </a:p>
          <a:p>
            <a:pPr marL="457200" lvl="0" indent="-228600" rtl="0">
              <a:lnSpc>
                <a:spcPct val="21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他们在</a:t>
            </a:r>
            <a:r>
              <a:rPr lang="zh-CN">
                <a:highlight>
                  <a:srgbClr val="FFFFFF"/>
                </a:highlight>
              </a:rPr>
              <a:t>哪里？在</a:t>
            </a: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做什么？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你</a:t>
            </a:r>
            <a:r>
              <a:rPr lang="zh-CN">
                <a:highlight>
                  <a:srgbClr val="FFFFFF"/>
                </a:highlight>
              </a:rPr>
              <a:t>看到的</a:t>
            </a: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台阶有多高？请你用手比一比。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</a:endParaRPr>
          </a:p>
          <a:p>
            <a:pPr marL="457200" lvl="0" indent="-228600" rtl="0">
              <a:lnSpc>
                <a:spcPct val="21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你觉得他们爬得是快还是慢？为什么？</a:t>
            </a:r>
          </a:p>
          <a:p>
            <a:pPr marL="457200" lvl="0" indent="-228600" rtl="0">
              <a:lnSpc>
                <a:spcPct val="21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你觉得如果要往上爬会比较快还是更慢？</a:t>
            </a:r>
          </a:p>
          <a:p>
            <a:pPr marL="457200" lvl="0" indent="-228600" rtl="0">
              <a:lnSpc>
                <a:spcPct val="210000"/>
              </a:lnSpc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你</a:t>
            </a:r>
            <a:r>
              <a:rPr lang="zh-CN">
                <a:highlight>
                  <a:srgbClr val="FFFFFF"/>
                </a:highlight>
              </a:rPr>
              <a:t>觉得</a:t>
            </a: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那个孩子</a:t>
            </a:r>
            <a:r>
              <a:rPr lang="zh-CN">
                <a:highlight>
                  <a:srgbClr val="FFFFFF"/>
                </a:highlight>
              </a:rPr>
              <a:t>开心吗</a:t>
            </a:r>
            <a:r>
              <a:rPr lang="zh-CN">
                <a:solidFill>
                  <a:schemeClr val="dk1"/>
                </a:solidFill>
                <a:highlight>
                  <a:srgbClr val="FFFFFF"/>
                </a:highlight>
              </a:rPr>
              <a:t>？为什么？</a:t>
            </a:r>
          </a:p>
          <a:p>
            <a:pPr lvl="0" indent="1873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/>
        </p:nvSpPr>
        <p:spPr>
          <a:xfrm>
            <a:off x="73025" y="369400"/>
            <a:ext cx="9497400" cy="479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回头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3000" b="1">
                <a:solidFill>
                  <a:srgbClr val="0000FF"/>
                </a:solidFill>
                <a:latin typeface="SimSun"/>
                <a:ea typeface="SimSun"/>
                <a:cs typeface="SimSun"/>
                <a:sym typeface="SimSun"/>
              </a:rPr>
              <a:t>  回头一看，山在脚下，拍张照留作纪念。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600" b="1">
              <a:solidFill>
                <a:srgbClr val="0000FF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150" y="3700325"/>
            <a:ext cx="4004899" cy="300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250550" y="369525"/>
            <a:ext cx="77118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敢，不敢</a:t>
            </a:r>
          </a:p>
        </p:txBody>
      </p:sp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70" y="2878429"/>
            <a:ext cx="3474825" cy="35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223" y="2728350"/>
            <a:ext cx="3602705" cy="357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>
            <a:off x="250550" y="369525"/>
            <a:ext cx="57939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害怕</a:t>
            </a:r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8575" y="1381723"/>
            <a:ext cx="3350100" cy="508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165900" y="3494275"/>
            <a:ext cx="4299600" cy="133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1155CC"/>
                </a:solidFill>
              </a:rPr>
              <a:t>因为看到蜘蛛，所以我害怕得满头冷汗。</a:t>
            </a:r>
          </a:p>
        </p:txBody>
      </p:sp>
      <p:pic>
        <p:nvPicPr>
          <p:cNvPr id="439" name="Shape 4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800" y="213200"/>
            <a:ext cx="1943025" cy="29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250550" y="369525"/>
            <a:ext cx="57939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帮助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562" y="2181225"/>
            <a:ext cx="395287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1184525" y="5377575"/>
            <a:ext cx="7509600" cy="8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1155CC"/>
                </a:solidFill>
              </a:rPr>
              <a:t>我来帮助你爬上来。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/>
        </p:nvSpPr>
        <p:spPr>
          <a:xfrm>
            <a:off x="250550" y="369525"/>
            <a:ext cx="78882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夸</a:t>
            </a:r>
            <a:r>
              <a:rPr lang="zh-CN" sz="240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，</a:t>
            </a:r>
            <a:r>
              <a:rPr lang="zh-CN" sz="7200">
                <a:solidFill>
                  <a:srgbClr val="134F5C"/>
                </a:solidFill>
                <a:latin typeface="KaiTi"/>
                <a:ea typeface="KaiTi"/>
                <a:cs typeface="KaiTi"/>
                <a:sym typeface="KaiTi"/>
              </a:rPr>
              <a:t>一直夸</a:t>
            </a:r>
            <a:r>
              <a:rPr lang="zh-CN" sz="240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，</a:t>
            </a:r>
            <a:r>
              <a:rPr lang="zh-CN" sz="7200">
                <a:solidFill>
                  <a:srgbClr val="134F5C"/>
                </a:solidFill>
                <a:latin typeface="KaiTi"/>
                <a:ea typeface="KaiTi"/>
                <a:cs typeface="KaiTi"/>
                <a:sym typeface="KaiTi"/>
              </a:rPr>
              <a:t>直夸</a:t>
            </a:r>
          </a:p>
        </p:txBody>
      </p:sp>
      <p:pic>
        <p:nvPicPr>
          <p:cNvPr id="452" name="Shape 4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727" y="2451652"/>
            <a:ext cx="3659624" cy="238274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1054225" y="5507850"/>
            <a:ext cx="7213500" cy="8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1155CC"/>
                </a:solidFill>
              </a:rPr>
              <a:t>爸爸一直夸我是家事高手。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250550" y="369525"/>
            <a:ext cx="81201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600" b="1">
              <a:solidFill>
                <a:srgbClr val="0000FF"/>
              </a:solidFill>
              <a:latin typeface="KaiTi"/>
              <a:ea typeface="KaiTi"/>
              <a:cs typeface="KaiTi"/>
              <a:sym typeface="KaiT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600" b="1">
              <a:solidFill>
                <a:srgbClr val="0000FF"/>
              </a:solidFill>
              <a:latin typeface="KaiTi"/>
              <a:ea typeface="KaiTi"/>
              <a:cs typeface="KaiTi"/>
              <a:sym typeface="KaiT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600" b="1">
              <a:solidFill>
                <a:srgbClr val="0000FF"/>
              </a:solidFill>
              <a:latin typeface="KaiTi"/>
              <a:ea typeface="KaiTi"/>
              <a:cs typeface="KaiTi"/>
              <a:sym typeface="KaiT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游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游客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游长城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7200">
                <a:solidFill>
                  <a:srgbClr val="134F5C"/>
                </a:solidFill>
                <a:latin typeface="KaiTi"/>
                <a:ea typeface="KaiTi"/>
                <a:cs typeface="KaiTi"/>
                <a:sym typeface="KaiTi"/>
              </a:rPr>
              <a:t>很多游客在游长城</a:t>
            </a:r>
          </a:p>
        </p:txBody>
      </p:sp>
      <p:pic>
        <p:nvPicPr>
          <p:cNvPr id="459" name="Shape 4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223" y="750574"/>
            <a:ext cx="1736424" cy="45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/>
        </p:nvSpPr>
        <p:spPr>
          <a:xfrm>
            <a:off x="250550" y="369525"/>
            <a:ext cx="8936699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了不起/</a:t>
            </a:r>
            <a:r>
              <a:rPr lang="zh-CN" sz="9600">
                <a:solidFill>
                  <a:srgbClr val="38761D"/>
                </a:solidFill>
                <a:latin typeface="KaiTi"/>
                <a:ea typeface="KaiTi"/>
                <a:cs typeface="KaiTi"/>
                <a:sym typeface="KaiTi"/>
              </a:rPr>
              <a:t>真棒</a:t>
            </a:r>
          </a:p>
        </p:txBody>
      </p:sp>
      <p:pic>
        <p:nvPicPr>
          <p:cNvPr id="465" name="Shape 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087" y="2716862"/>
            <a:ext cx="620077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250550" y="369525"/>
            <a:ext cx="5793900" cy="182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sz="9600" b="1">
                <a:solidFill>
                  <a:srgbClr val="0000FF"/>
                </a:solidFill>
                <a:latin typeface="KaiTi"/>
                <a:ea typeface="KaiTi"/>
                <a:cs typeface="KaiTi"/>
                <a:sym typeface="KaiTi"/>
              </a:rPr>
              <a:t>困难</a:t>
            </a:r>
          </a:p>
        </p:txBody>
      </p:sp>
      <p:pic>
        <p:nvPicPr>
          <p:cNvPr id="471" name="Shape 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287" y="2028175"/>
            <a:ext cx="454342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900250" y="5282800"/>
            <a:ext cx="6786900" cy="122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3000" b="1">
                <a:solidFill>
                  <a:srgbClr val="1155CC"/>
                </a:solidFill>
              </a:rPr>
              <a:t>台阶很多，要爬上去，真的很困难。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426875" y="250575"/>
            <a:ext cx="8621099" cy="206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6000"/>
              <a:t>活动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CN" sz="3000">
                <a:solidFill>
                  <a:schemeClr val="dk1"/>
                </a:solidFill>
                <a:highlight>
                  <a:srgbClr val="FFFFFF"/>
                </a:highlight>
              </a:rPr>
              <a:t>文章中说长城的台阶“高低不平”，有的台阶四十厘米高，而有的台阶只有十厘米高。我们来比一比学校的台阶和长城的台阶。</a:t>
            </a: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6000"/>
          </a:p>
        </p:txBody>
      </p:sp>
      <p:pic>
        <p:nvPicPr>
          <p:cNvPr id="478" name="Shape 4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050" y="3328450"/>
            <a:ext cx="3485850" cy="316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312" y="4021437"/>
            <a:ext cx="221932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/>
          <p:nvPr/>
        </p:nvSpPr>
        <p:spPr>
          <a:xfrm>
            <a:off x="2273625" y="853775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4266175" y="5912075"/>
            <a:ext cx="3949656" cy="7353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 smtClean="0"/>
              <a:t>0：15-0：30</a:t>
            </a:r>
            <a:endParaRPr lang="en-US" altLang="zh-CN" dirty="0" smtClean="0"/>
          </a:p>
          <a:p>
            <a:pPr lvl="0">
              <a:spcBef>
                <a:spcPts val="0"/>
              </a:spcBef>
              <a:buNone/>
            </a:pPr>
            <a:r>
              <a:rPr lang="en-US" altLang="zh-CN" dirty="0" smtClean="0"/>
              <a:t>Click the photo to show the video clip.</a:t>
            </a:r>
            <a:endParaRPr lang="zh-CN" dirty="0"/>
          </a:p>
        </p:txBody>
      </p:sp>
      <p:sp>
        <p:nvSpPr>
          <p:cNvPr id="59" name="Shape 59">
            <a:hlinkClick r:id="rId3"/>
          </p:cNvPr>
          <p:cNvSpPr/>
          <p:nvPr/>
        </p:nvSpPr>
        <p:spPr>
          <a:xfrm>
            <a:off x="1940775" y="1551325"/>
            <a:ext cx="5461200" cy="40959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>
            <a:hlinkClick r:id="rId3" tooltip="Click Here"/>
          </p:cNvPr>
          <p:cNvSpPr/>
          <p:nvPr/>
        </p:nvSpPr>
        <p:spPr>
          <a:xfrm>
            <a:off x="1948625" y="1563150"/>
            <a:ext cx="5486400" cy="41148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6233467" y="36498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Shape 58"/>
          <p:cNvSpPr txBox="1"/>
          <p:nvPr/>
        </p:nvSpPr>
        <p:spPr>
          <a:xfrm>
            <a:off x="4266175" y="5912075"/>
            <a:ext cx="3949656" cy="528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CN" dirty="0" smtClean="0"/>
              <a:t>Click the photo to show the video clip.</a:t>
            </a:r>
            <a:endParaRPr lang="zh-C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读一读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553500" y="3448700"/>
            <a:ext cx="6601799" cy="28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sz="3600"/>
              <a:t>1.先读一读问题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600"/>
              <a:t>2.然后很快的把课文读一遍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3600"/>
              <a:t>3.最后试试看回答问题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2511800"/>
            <a:ext cx="8229600" cy="405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zh-CN"/>
              <a:t>作者去了哪里？做了什么？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zh-CN"/>
              <a:t>你觉得作者喜欢做这件事情吗？为什么?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sz="7200" b="0">
                <a:solidFill>
                  <a:srgbClr val="FF0000"/>
                </a:solidFill>
              </a:rPr>
              <a:t>        爬长城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22725" y="1600200"/>
            <a:ext cx="87791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400">
                <a:highlight>
                  <a:srgbClr val="FFFFFF"/>
                </a:highlight>
              </a:rPr>
              <a:t>       我们爬长城的那天天气很热，刚爬一会儿，我们就已经满头大汗了。接下来的困难就更多了，长城的台阶高低不平，有的台阶四十厘米高，而有的台阶只有十厘米高，我们在爬的时候，真是高一脚低一脚，很不舒服。当我爬到上面再回头一看，感觉很害怕，就再也不敢看了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highlight>
                <a:srgbClr val="FFFFFF"/>
              </a:highlight>
            </a:endParaRPr>
          </a:p>
          <a:p>
            <a:pPr lvl="0" rtl="0">
              <a:lnSpc>
                <a:spcPct val="17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zh-CN" sz="2400">
                <a:highlight>
                  <a:srgbClr val="FFFFFF"/>
                </a:highlight>
              </a:rPr>
              <a:t>       最后，在哥哥和妈妈的帮助下，我终于爬到了长城的最高处。妈妈直夸我，哥哥也为我高兴，游客们也夸我：“这小子，真了不起。”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982</Words>
  <Application>Microsoft Macintosh PowerPoint</Application>
  <PresentationFormat>On-screen Show (4:3)</PresentationFormat>
  <Paragraphs>178</Paragraphs>
  <Slides>48</Slides>
  <Notes>48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simple-light</vt:lpstr>
      <vt:lpstr>Office Theme</vt:lpstr>
      <vt:lpstr>他们在做什么 ？</vt:lpstr>
      <vt:lpstr>  爬长城 </vt:lpstr>
      <vt:lpstr>先读一读问题  然后看两段影片  最后回答问题</vt:lpstr>
      <vt:lpstr>在影片中 </vt:lpstr>
      <vt:lpstr>Slide 5</vt:lpstr>
      <vt:lpstr>Slide 6</vt:lpstr>
      <vt:lpstr>读一读 </vt:lpstr>
      <vt:lpstr>Slide 8</vt:lpstr>
      <vt:lpstr>        爬长城</vt:lpstr>
      <vt:lpstr>试一试 </vt:lpstr>
      <vt:lpstr>我觉得天气很热 </vt:lpstr>
      <vt:lpstr>试一试 </vt:lpstr>
      <vt:lpstr>我觉得天气很热 </vt:lpstr>
      <vt:lpstr>试一试 </vt:lpstr>
      <vt:lpstr>我觉得天气很热 </vt:lpstr>
      <vt:lpstr>试一试 </vt:lpstr>
      <vt:lpstr>我们爬长城的那天天气很热，</vt:lpstr>
      <vt:lpstr>刚爬一会儿，我们就已经满头大汗了。</vt:lpstr>
      <vt:lpstr>接下来的困难就更多了。</vt:lpstr>
      <vt:lpstr>长城的台阶高低不平，</vt:lpstr>
      <vt:lpstr>有的台阶四十厘米高， 而有的台阶只有十厘米高，</vt:lpstr>
      <vt:lpstr>圈一圈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他们在做什么 ？</dc:title>
  <cp:lastModifiedBy>Meng Yeh</cp:lastModifiedBy>
  <cp:revision>7</cp:revision>
  <dcterms:created xsi:type="dcterms:W3CDTF">2016-01-16T04:35:29Z</dcterms:created>
  <dcterms:modified xsi:type="dcterms:W3CDTF">2016-01-16T04:44:04Z</dcterms:modified>
</cp:coreProperties>
</file>